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492" r:id="rId1"/>
  </p:sldMasterIdLst>
  <p:notesMasterIdLst>
    <p:notesMasterId r:id="rId9"/>
  </p:notesMasterIdLst>
  <p:handoutMasterIdLst>
    <p:handoutMasterId r:id="rId10"/>
  </p:handoutMasterIdLst>
  <p:sldIdLst>
    <p:sldId id="333" r:id="rId2"/>
    <p:sldId id="559" r:id="rId3"/>
    <p:sldId id="562" r:id="rId4"/>
    <p:sldId id="561" r:id="rId5"/>
    <p:sldId id="560" r:id="rId6"/>
    <p:sldId id="563" r:id="rId7"/>
    <p:sldId id="556" r:id="rId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BF5"/>
    <a:srgbClr val="DAE7F6"/>
    <a:srgbClr val="2DA2BF"/>
    <a:srgbClr val="67202F"/>
    <a:srgbClr val="0000FF"/>
    <a:srgbClr val="F9D1D3"/>
    <a:srgbClr val="FFDE8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3" autoAdjust="0"/>
    <p:restoredTop sz="87280" autoAdjust="0"/>
  </p:normalViewPr>
  <p:slideViewPr>
    <p:cSldViewPr>
      <p:cViewPr varScale="1">
        <p:scale>
          <a:sx n="106" d="100"/>
          <a:sy n="106" d="100"/>
        </p:scale>
        <p:origin x="144" y="726"/>
      </p:cViewPr>
      <p:guideLst>
        <p:guide orient="horz" pos="129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17994"/>
    </p:cViewPr>
  </p:sorterViewPr>
  <p:notesViewPr>
    <p:cSldViewPr>
      <p:cViewPr varScale="1">
        <p:scale>
          <a:sx n="94" d="100"/>
          <a:sy n="94" d="100"/>
        </p:scale>
        <p:origin x="-726" y="-102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C9FE0-5D06-4E5C-99F1-EB03F9C5E7AD}" type="slidenum">
              <a:rPr lang="en-US" smtClean="0">
                <a:cs typeface="Calibri" panose="020F0502020204030204" pitchFamily="34" charset="0"/>
              </a:rPr>
              <a:t>‹#›</a:t>
            </a:fld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1046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C5CEE3AE-188C-4664-BDD2-03CAB46821E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59316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C00000"/>
      </a:buClr>
      <a:buFont typeface="Calibri" panose="020F0502020204030204" pitchFamily="34" charset="0"/>
      <a:buChar char="●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5288" indent="-171450" algn="l" rtl="0" eaLnBrk="0" fontAlgn="base" hangingPunct="0">
      <a:spcBef>
        <a:spcPct val="30000"/>
      </a:spcBef>
      <a:spcAft>
        <a:spcPct val="0"/>
      </a:spcAft>
      <a:buClr>
        <a:srgbClr val="008000"/>
      </a:buClr>
      <a:buSzPct val="70000"/>
      <a:buFont typeface="Wingdings" panose="05000000000000000000" pitchFamily="2" charset="2"/>
      <a:buChar char="n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8650" indent="-171450" algn="l" rtl="0" eaLnBrk="0" fontAlgn="base" hangingPunct="0">
      <a:spcBef>
        <a:spcPct val="3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buChar char="®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54075" indent="-173038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b="1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C00000"/>
              </a:buClr>
              <a:buFont typeface="Calibri" panose="020F0502020204030204" pitchFamily="34" charset="0"/>
              <a:buChar char="●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8000"/>
              </a:buClr>
              <a:buSzPct val="70000"/>
              <a:buFont typeface="Wingdings" panose="05000000000000000000" pitchFamily="2" charset="2"/>
              <a:buChar char="n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®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C9D9A7-6A52-4E98-B917-621243E450E8}" type="slidenum">
              <a:rPr lang="en-US" altLang="en-US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3140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CEE3AE-188C-4664-BDD2-03CAB46821EF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7227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034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140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76C80-3929-4771-A23C-9F9CC74EC15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5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A8DBD-CFCB-446C-B8A6-1CA89989616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83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0813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E3000-1FE7-4597-BE23-A1AC10F0DE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703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2D7E6-FB69-44F1-8A56-928FF0B4A47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5395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214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890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3" r:id="rId1"/>
    <p:sldLayoutId id="2147484501" r:id="rId2"/>
    <p:sldLayoutId id="2147484495" r:id="rId3"/>
    <p:sldLayoutId id="2147484496" r:id="rId4"/>
    <p:sldLayoutId id="2147484497" r:id="rId5"/>
    <p:sldLayoutId id="2147484498" r:id="rId6"/>
    <p:sldLayoutId id="2147484499" r:id="rId7"/>
    <p:sldLayoutId id="2147484500" r:id="rId8"/>
  </p:sldLayoutIdLst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0" pos="1067" userDrawn="1">
          <p15:clr>
            <a:srgbClr val="F26B43"/>
          </p15:clr>
        </p15:guide>
        <p15:guide id="11" orient="horz" pos="1344" userDrawn="1">
          <p15:clr>
            <a:srgbClr val="F26B43"/>
          </p15:clr>
        </p15:guide>
        <p15:guide id="12" pos="683" userDrawn="1">
          <p15:clr>
            <a:srgbClr val="F26B43"/>
          </p15:clr>
        </p15:guide>
        <p15:guide id="13" orient="horz" pos="1056" userDrawn="1">
          <p15:clr>
            <a:srgbClr val="F26B43"/>
          </p15:clr>
        </p15:guide>
        <p15:guide id="14" orient="horz" pos="828" userDrawn="1">
          <p15:clr>
            <a:srgbClr val="F26B43"/>
          </p15:clr>
        </p15:guide>
        <p15:guide id="15" pos="8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2020-08</a:t>
            </a:r>
            <a:endParaRPr lang="en-US" altLang="en-US" dirty="0">
              <a:cs typeface="Calibri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Quiz Samples</a:t>
            </a:r>
          </a:p>
        </p:txBody>
      </p:sp>
    </p:spTree>
    <p:extLst>
      <p:ext uri="{BB962C8B-B14F-4D97-AF65-F5344CB8AC3E}">
        <p14:creationId xmlns:p14="http://schemas.microsoft.com/office/powerpoint/2010/main" val="92869635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A0879D-97C3-4D9B-8D8C-74C031FA1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73A730-D52D-45D0-A641-3345A56BE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BB14-E325-4D8B-BD52-C0A0A95784D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5038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Question</a:t>
            </a:r>
            <a:r>
              <a:rPr lang="en-US" dirty="0"/>
              <a:t>: There are 4 filing statuses: Single (S), Married Filing Jointly (MFJ), Head of Household (</a:t>
            </a:r>
            <a:r>
              <a:rPr lang="en-US" dirty="0" err="1"/>
              <a:t>HoH</a:t>
            </a:r>
            <a:r>
              <a:rPr lang="en-US" dirty="0"/>
              <a:t>), and Qualifying Widow(</a:t>
            </a:r>
            <a:r>
              <a:rPr lang="en-US" dirty="0" err="1"/>
              <a:t>er</a:t>
            </a:r>
            <a:r>
              <a:rPr lang="en-US" dirty="0"/>
              <a:t>) (QW).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cs typeface="Courier New" panose="02070309020205020404" pitchFamily="49" charset="0"/>
              </a:rPr>
              <a:t>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/>
              <a:t>False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Hint</a:t>
            </a:r>
            <a:r>
              <a:rPr lang="en-US" dirty="0"/>
              <a:t>: Andrews slide #5; 4012 Pg. B-8;  4491 Pg. 5-1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72F701-E594-491F-BCD9-6F33B07D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EX-01 – Question 1</a:t>
            </a:r>
          </a:p>
        </p:txBody>
      </p:sp>
    </p:spTree>
    <p:extLst>
      <p:ext uri="{BB962C8B-B14F-4D97-AF65-F5344CB8AC3E}">
        <p14:creationId xmlns:p14="http://schemas.microsoft.com/office/powerpoint/2010/main" val="381188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A0879D-97C3-4D9B-8D8C-74C031FA1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73A730-D52D-45D0-A641-3345A56BE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BB14-E325-4D8B-BD52-C0A0A95784D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5038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Question</a:t>
            </a:r>
            <a:r>
              <a:rPr lang="en-US" dirty="0"/>
              <a:t>: There are 4 filing statuses: Single (S), Married Filing Jointly (MFJ), Head of Household (</a:t>
            </a:r>
            <a:r>
              <a:rPr lang="en-US" dirty="0" err="1"/>
              <a:t>HoH</a:t>
            </a:r>
            <a:r>
              <a:rPr lang="en-US" dirty="0"/>
              <a:t>), and Qualifying Widow(</a:t>
            </a:r>
            <a:r>
              <a:rPr lang="en-US" dirty="0" err="1"/>
              <a:t>er</a:t>
            </a:r>
            <a:r>
              <a:rPr lang="en-US" dirty="0"/>
              <a:t>) (QW).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solidFill>
                  <a:srgbClr val="FF0000"/>
                </a:solidFill>
                <a:cs typeface="Courier New" panose="02070309020205020404" pitchFamily="49" charset="0"/>
              </a:rPr>
              <a:t>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► </a:t>
            </a:r>
            <a:r>
              <a:rPr lang="en-US" sz="2500" dirty="0">
                <a:solidFill>
                  <a:srgbClr val="00B050"/>
                </a:solidFill>
              </a:rPr>
              <a:t>False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Hint</a:t>
            </a:r>
            <a:r>
              <a:rPr lang="en-US" dirty="0"/>
              <a:t>: Andrews slide #5; 4012 Pg. B-8;  4491 Pg. 5-1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Explanation</a:t>
            </a:r>
            <a:r>
              <a:rPr lang="en-US" dirty="0"/>
              <a:t>: There are 5 filing statuses. In addition to S, MFJ, </a:t>
            </a:r>
            <a:r>
              <a:rPr lang="en-US" dirty="0" err="1"/>
              <a:t>HoH</a:t>
            </a:r>
            <a:r>
              <a:rPr lang="en-US" dirty="0"/>
              <a:t> and QW, there is also Married Filing Separately (MFS) status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72F701-E594-491F-BCD9-6F33B07D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EX-01 – Question 1</a:t>
            </a:r>
          </a:p>
        </p:txBody>
      </p:sp>
    </p:spTree>
    <p:extLst>
      <p:ext uri="{BB962C8B-B14F-4D97-AF65-F5344CB8AC3E}">
        <p14:creationId xmlns:p14="http://schemas.microsoft.com/office/powerpoint/2010/main" val="244192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A0879D-97C3-4D9B-8D8C-74C031FA1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73A730-D52D-45D0-A641-3345A56BE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BB14-E325-4D8B-BD52-C0A0A95784D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50387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Question</a:t>
            </a:r>
            <a:r>
              <a:rPr lang="en-US" dirty="0"/>
              <a:t>: Which of the following types of income are taxable under Federal tax law? (select all that apply)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A </a:t>
            </a:r>
            <a:r>
              <a:rPr lang="en-US" sz="2500" dirty="0"/>
              <a:t>Interest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B </a:t>
            </a:r>
            <a:r>
              <a:rPr lang="en-US" sz="2500" dirty="0"/>
              <a:t>Child support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C </a:t>
            </a:r>
            <a:r>
              <a:rPr lang="en-US" sz="2500" dirty="0"/>
              <a:t>Employee awards and bonuses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D </a:t>
            </a:r>
            <a:r>
              <a:rPr lang="en-US" sz="2500" dirty="0"/>
              <a:t>Cash income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E </a:t>
            </a:r>
            <a:r>
              <a:rPr lang="en-US" sz="2500" dirty="0"/>
              <a:t>Inheritances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F </a:t>
            </a:r>
            <a:r>
              <a:rPr lang="en-US" sz="2500" dirty="0"/>
              <a:t>Reverse mortgages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Hint</a:t>
            </a:r>
            <a:r>
              <a:rPr lang="en-US" dirty="0"/>
              <a:t>: Andrews slide #8; 4012 D-1; 4491 </a:t>
            </a:r>
            <a:r>
              <a:rPr lang="en-US" dirty="0" err="1"/>
              <a:t>Pg</a:t>
            </a:r>
            <a:r>
              <a:rPr lang="en-US" dirty="0"/>
              <a:t> 9-2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72F701-E594-491F-BCD9-6F33B07D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EX-01 – Question 3</a:t>
            </a:r>
          </a:p>
        </p:txBody>
      </p:sp>
    </p:spTree>
    <p:extLst>
      <p:ext uri="{BB962C8B-B14F-4D97-AF65-F5344CB8AC3E}">
        <p14:creationId xmlns:p14="http://schemas.microsoft.com/office/powerpoint/2010/main" val="77042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A0879D-97C3-4D9B-8D8C-74C031FA1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73A730-D52D-45D0-A641-3345A56BE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BB14-E325-4D8B-BD52-C0A0A95784D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50387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Question</a:t>
            </a:r>
            <a:r>
              <a:rPr lang="en-US" dirty="0"/>
              <a:t>: Which of the following types of income are taxable under Federal tax law? (select all that apply)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► A </a:t>
            </a:r>
            <a:r>
              <a:rPr lang="en-US" sz="2500" dirty="0">
                <a:solidFill>
                  <a:srgbClr val="00B050"/>
                </a:solidFill>
              </a:rPr>
              <a:t>Interest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 </a:t>
            </a:r>
            <a:r>
              <a:rPr lang="en-US" sz="2500" dirty="0">
                <a:solidFill>
                  <a:srgbClr val="FF0000"/>
                </a:solidFill>
              </a:rPr>
              <a:t>Child support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► C </a:t>
            </a:r>
            <a:r>
              <a:rPr lang="en-US" sz="2500" dirty="0">
                <a:solidFill>
                  <a:srgbClr val="00B050"/>
                </a:solidFill>
              </a:rPr>
              <a:t>Employee awards and bonuses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► D </a:t>
            </a:r>
            <a:r>
              <a:rPr lang="en-US" sz="2500" dirty="0">
                <a:solidFill>
                  <a:srgbClr val="00B050"/>
                </a:solidFill>
              </a:rPr>
              <a:t>Cash income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 </a:t>
            </a:r>
            <a:r>
              <a:rPr lang="en-US" sz="2500" dirty="0">
                <a:solidFill>
                  <a:srgbClr val="FF0000"/>
                </a:solidFill>
              </a:rPr>
              <a:t>Inheritances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 </a:t>
            </a:r>
            <a:r>
              <a:rPr lang="en-US" sz="2500" dirty="0">
                <a:solidFill>
                  <a:srgbClr val="FF0000"/>
                </a:solidFill>
              </a:rPr>
              <a:t>Reverse mortgages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Hint</a:t>
            </a:r>
            <a:r>
              <a:rPr lang="en-US" dirty="0"/>
              <a:t>: Andrews slide #8; 4012 D-1; 4491 </a:t>
            </a:r>
            <a:r>
              <a:rPr lang="en-US" dirty="0" err="1"/>
              <a:t>Pg</a:t>
            </a:r>
            <a:r>
              <a:rPr lang="en-US" dirty="0"/>
              <a:t> 9-2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Explanation</a:t>
            </a:r>
            <a:r>
              <a:rPr lang="en-US" dirty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Explanation: Interest, employee awards/bonuses, and cash income are examples of taxable income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Child support, inheritances, and reverse mortgages are all examples of nontaxable income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72F701-E594-491F-BCD9-6F33B07D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EX-01 – Question 3</a:t>
            </a:r>
          </a:p>
        </p:txBody>
      </p:sp>
    </p:spTree>
    <p:extLst>
      <p:ext uri="{BB962C8B-B14F-4D97-AF65-F5344CB8AC3E}">
        <p14:creationId xmlns:p14="http://schemas.microsoft.com/office/powerpoint/2010/main" val="228465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14BDE0-2286-443F-B369-7CE6B5D0C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690F7F-3E54-43A0-A757-A13AE355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6071FA-9D51-4424-BA80-5F15EC06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Stuff</a:t>
            </a:r>
          </a:p>
        </p:txBody>
      </p:sp>
    </p:spTree>
    <p:extLst>
      <p:ext uri="{BB962C8B-B14F-4D97-AF65-F5344CB8AC3E}">
        <p14:creationId xmlns:p14="http://schemas.microsoft.com/office/powerpoint/2010/main" val="350322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8DAB7D-2281-4515-926D-4070EF97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Andrews - Single Working Taxpayer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64B243-DA2E-4253-9079-864F0BC6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2D7E6-FB69-44F1-8A56-928FF0B4A47C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370E90-0C62-4FD3-BA17-A178ECA063DB}"/>
              </a:ext>
            </a:extLst>
          </p:cNvPr>
          <p:cNvSpPr txBox="1"/>
          <p:nvPr/>
        </p:nvSpPr>
        <p:spPr>
          <a:xfrm>
            <a:off x="1066798" y="914400"/>
            <a:ext cx="10058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Question</a:t>
            </a:r>
            <a:r>
              <a:rPr lang="en-US" sz="3200" dirty="0"/>
              <a:t>: There are 4 filing statuses: Single (S), Married Filing Jointly (MFJ), Head of Household (</a:t>
            </a:r>
            <a:r>
              <a:rPr lang="en-US" sz="3200" dirty="0" err="1"/>
              <a:t>HoH</a:t>
            </a:r>
            <a:r>
              <a:rPr lang="en-US" sz="3200" dirty="0"/>
              <a:t>), and Qualifying Widow(</a:t>
            </a:r>
            <a:r>
              <a:rPr lang="en-US" sz="3200" dirty="0" err="1"/>
              <a:t>er</a:t>
            </a:r>
            <a:r>
              <a:rPr lang="en-US" sz="3200" dirty="0"/>
              <a:t>) (QW).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2881D2-C9E0-4835-8B17-1B7000917908}"/>
              </a:ext>
            </a:extLst>
          </p:cNvPr>
          <p:cNvSpPr txBox="1"/>
          <p:nvPr/>
        </p:nvSpPr>
        <p:spPr>
          <a:xfrm>
            <a:off x="1973171" y="2480015"/>
            <a:ext cx="9152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267180-D2E7-40EB-ADFE-4582919EC1F4}"/>
              </a:ext>
            </a:extLst>
          </p:cNvPr>
          <p:cNvSpPr txBox="1"/>
          <p:nvPr/>
        </p:nvSpPr>
        <p:spPr>
          <a:xfrm>
            <a:off x="1973171" y="2940473"/>
            <a:ext cx="9152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False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514C54-7864-4F3A-9B82-026D50C41E56}"/>
              </a:ext>
            </a:extLst>
          </p:cNvPr>
          <p:cNvSpPr txBox="1"/>
          <p:nvPr/>
        </p:nvSpPr>
        <p:spPr>
          <a:xfrm>
            <a:off x="1566771" y="2480015"/>
            <a:ext cx="35585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❌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13240A-DE0E-4ACA-945C-8ED21D8F73A3}"/>
              </a:ext>
            </a:extLst>
          </p:cNvPr>
          <p:cNvSpPr txBox="1"/>
          <p:nvPr/>
        </p:nvSpPr>
        <p:spPr>
          <a:xfrm>
            <a:off x="1566770" y="2940472"/>
            <a:ext cx="35585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✅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FB4ADA-7152-4C74-B15B-4BF0E678DDAA}"/>
              </a:ext>
            </a:extLst>
          </p:cNvPr>
          <p:cNvSpPr txBox="1"/>
          <p:nvPr/>
        </p:nvSpPr>
        <p:spPr>
          <a:xfrm>
            <a:off x="1066798" y="3409890"/>
            <a:ext cx="10058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Hint</a:t>
            </a:r>
            <a:r>
              <a:rPr lang="en-US" sz="2400" dirty="0"/>
              <a:t>: Andrews slide #5; 4012 Pg. B-8;  4491 Pg. 5-1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5B9418-F598-44AB-A05B-3791AA6B635B}"/>
              </a:ext>
            </a:extLst>
          </p:cNvPr>
          <p:cNvSpPr txBox="1"/>
          <p:nvPr/>
        </p:nvSpPr>
        <p:spPr>
          <a:xfrm>
            <a:off x="1066798" y="4495800"/>
            <a:ext cx="100583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Explanation</a:t>
            </a:r>
            <a:r>
              <a:rPr lang="en-US" sz="3200" dirty="0"/>
              <a:t>: There are 5 filing statuses. In addition to S, MFJ, </a:t>
            </a:r>
            <a:r>
              <a:rPr lang="en-US" sz="3200" dirty="0" err="1"/>
              <a:t>HoH</a:t>
            </a:r>
            <a:r>
              <a:rPr lang="en-US" sz="3200" dirty="0"/>
              <a:t> and QW, there is also Married Filing Separately (MFS) status</a:t>
            </a:r>
          </a:p>
        </p:txBody>
      </p:sp>
    </p:spTree>
    <p:extLst>
      <p:ext uri="{BB962C8B-B14F-4D97-AF65-F5344CB8AC3E}">
        <p14:creationId xmlns:p14="http://schemas.microsoft.com/office/powerpoint/2010/main" val="181852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AARPF PPTX Template Wide v2</Template>
  <TotalTime>0</TotalTime>
  <Words>444</Words>
  <Application>Microsoft Office PowerPoint</Application>
  <PresentationFormat>Widescreen</PresentationFormat>
  <Paragraphs>73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AARPF PPTX Template Wide</vt:lpstr>
      <vt:lpstr>Quiz Samples</vt:lpstr>
      <vt:lpstr>Quiz: EX-01 – Question 1</vt:lpstr>
      <vt:lpstr>Quiz: EX-01 – Question 1</vt:lpstr>
      <vt:lpstr>Quiz: EX-01 – Question 3</vt:lpstr>
      <vt:lpstr>Quiz: EX-01 – Question 3</vt:lpstr>
      <vt:lpstr>Extra Stuff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Working Taxpayer</dc:title>
  <dc:creator/>
  <cp:lastModifiedBy/>
  <cp:revision>211</cp:revision>
  <dcterms:created xsi:type="dcterms:W3CDTF">2013-12-18T19:18:28Z</dcterms:created>
  <dcterms:modified xsi:type="dcterms:W3CDTF">2020-08-07T22:48:29Z</dcterms:modified>
</cp:coreProperties>
</file>